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5" r:id="rId6"/>
    <p:sldId id="260" r:id="rId7"/>
    <p:sldId id="261" r:id="rId8"/>
    <p:sldId id="262" r:id="rId9"/>
    <p:sldId id="264" r:id="rId10"/>
    <p:sldId id="263"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F74873B-8779-44D5-86AD-5AEF295FDCE3}" type="datetimeFigureOut">
              <a:rPr lang="en-US" smtClean="0"/>
              <a:t>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3F1439-B58E-483E-AF02-3BF483909665}" type="slidenum">
              <a:rPr lang="en-US" smtClean="0"/>
              <a:t>‹#›</a:t>
            </a:fld>
            <a:endParaRPr lang="en-US"/>
          </a:p>
        </p:txBody>
      </p:sp>
    </p:spTree>
    <p:extLst>
      <p:ext uri="{BB962C8B-B14F-4D97-AF65-F5344CB8AC3E}">
        <p14:creationId xmlns:p14="http://schemas.microsoft.com/office/powerpoint/2010/main" val="2662691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74873B-8779-44D5-86AD-5AEF295FDCE3}" type="datetimeFigureOut">
              <a:rPr lang="en-US" smtClean="0"/>
              <a:t>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3F1439-B58E-483E-AF02-3BF483909665}" type="slidenum">
              <a:rPr lang="en-US" smtClean="0"/>
              <a:t>‹#›</a:t>
            </a:fld>
            <a:endParaRPr lang="en-US"/>
          </a:p>
        </p:txBody>
      </p:sp>
    </p:spTree>
    <p:extLst>
      <p:ext uri="{BB962C8B-B14F-4D97-AF65-F5344CB8AC3E}">
        <p14:creationId xmlns:p14="http://schemas.microsoft.com/office/powerpoint/2010/main" val="7757944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74873B-8779-44D5-86AD-5AEF295FDCE3}" type="datetimeFigureOut">
              <a:rPr lang="en-US" smtClean="0"/>
              <a:t>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3F1439-B58E-483E-AF02-3BF483909665}" type="slidenum">
              <a:rPr lang="en-US" smtClean="0"/>
              <a:t>‹#›</a:t>
            </a:fld>
            <a:endParaRPr lang="en-US"/>
          </a:p>
        </p:txBody>
      </p:sp>
    </p:spTree>
    <p:extLst>
      <p:ext uri="{BB962C8B-B14F-4D97-AF65-F5344CB8AC3E}">
        <p14:creationId xmlns:p14="http://schemas.microsoft.com/office/powerpoint/2010/main" val="644877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74873B-8779-44D5-86AD-5AEF295FDCE3}" type="datetimeFigureOut">
              <a:rPr lang="en-US" smtClean="0"/>
              <a:t>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3F1439-B58E-483E-AF02-3BF483909665}" type="slidenum">
              <a:rPr lang="en-US" smtClean="0"/>
              <a:t>‹#›</a:t>
            </a:fld>
            <a:endParaRPr lang="en-US"/>
          </a:p>
        </p:txBody>
      </p:sp>
    </p:spTree>
    <p:extLst>
      <p:ext uri="{BB962C8B-B14F-4D97-AF65-F5344CB8AC3E}">
        <p14:creationId xmlns:p14="http://schemas.microsoft.com/office/powerpoint/2010/main" val="30345301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74873B-8779-44D5-86AD-5AEF295FDCE3}" type="datetimeFigureOut">
              <a:rPr lang="en-US" smtClean="0"/>
              <a:t>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3F1439-B58E-483E-AF02-3BF483909665}" type="slidenum">
              <a:rPr lang="en-US" smtClean="0"/>
              <a:t>‹#›</a:t>
            </a:fld>
            <a:endParaRPr lang="en-US"/>
          </a:p>
        </p:txBody>
      </p:sp>
    </p:spTree>
    <p:extLst>
      <p:ext uri="{BB962C8B-B14F-4D97-AF65-F5344CB8AC3E}">
        <p14:creationId xmlns:p14="http://schemas.microsoft.com/office/powerpoint/2010/main" val="2888926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F74873B-8779-44D5-86AD-5AEF295FDCE3}" type="datetimeFigureOut">
              <a:rPr lang="en-US" smtClean="0"/>
              <a:t>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3F1439-B58E-483E-AF02-3BF483909665}" type="slidenum">
              <a:rPr lang="en-US" smtClean="0"/>
              <a:t>‹#›</a:t>
            </a:fld>
            <a:endParaRPr lang="en-US"/>
          </a:p>
        </p:txBody>
      </p:sp>
    </p:spTree>
    <p:extLst>
      <p:ext uri="{BB962C8B-B14F-4D97-AF65-F5344CB8AC3E}">
        <p14:creationId xmlns:p14="http://schemas.microsoft.com/office/powerpoint/2010/main" val="4594126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F74873B-8779-44D5-86AD-5AEF295FDCE3}" type="datetimeFigureOut">
              <a:rPr lang="en-US" smtClean="0"/>
              <a:t>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3F1439-B58E-483E-AF02-3BF483909665}" type="slidenum">
              <a:rPr lang="en-US" smtClean="0"/>
              <a:t>‹#›</a:t>
            </a:fld>
            <a:endParaRPr lang="en-US"/>
          </a:p>
        </p:txBody>
      </p:sp>
    </p:spTree>
    <p:extLst>
      <p:ext uri="{BB962C8B-B14F-4D97-AF65-F5344CB8AC3E}">
        <p14:creationId xmlns:p14="http://schemas.microsoft.com/office/powerpoint/2010/main" val="69453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F74873B-8779-44D5-86AD-5AEF295FDCE3}" type="datetimeFigureOut">
              <a:rPr lang="en-US" smtClean="0"/>
              <a:t>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3F1439-B58E-483E-AF02-3BF483909665}" type="slidenum">
              <a:rPr lang="en-US" smtClean="0"/>
              <a:t>‹#›</a:t>
            </a:fld>
            <a:endParaRPr lang="en-US"/>
          </a:p>
        </p:txBody>
      </p:sp>
    </p:spTree>
    <p:extLst>
      <p:ext uri="{BB962C8B-B14F-4D97-AF65-F5344CB8AC3E}">
        <p14:creationId xmlns:p14="http://schemas.microsoft.com/office/powerpoint/2010/main" val="2980605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74873B-8779-44D5-86AD-5AEF295FDCE3}" type="datetimeFigureOut">
              <a:rPr lang="en-US" smtClean="0"/>
              <a:t>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3F1439-B58E-483E-AF02-3BF483909665}" type="slidenum">
              <a:rPr lang="en-US" smtClean="0"/>
              <a:t>‹#›</a:t>
            </a:fld>
            <a:endParaRPr lang="en-US"/>
          </a:p>
        </p:txBody>
      </p:sp>
    </p:spTree>
    <p:extLst>
      <p:ext uri="{BB962C8B-B14F-4D97-AF65-F5344CB8AC3E}">
        <p14:creationId xmlns:p14="http://schemas.microsoft.com/office/powerpoint/2010/main" val="20896732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74873B-8779-44D5-86AD-5AEF295FDCE3}" type="datetimeFigureOut">
              <a:rPr lang="en-US" smtClean="0"/>
              <a:t>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3F1439-B58E-483E-AF02-3BF483909665}" type="slidenum">
              <a:rPr lang="en-US" smtClean="0"/>
              <a:t>‹#›</a:t>
            </a:fld>
            <a:endParaRPr lang="en-US"/>
          </a:p>
        </p:txBody>
      </p:sp>
    </p:spTree>
    <p:extLst>
      <p:ext uri="{BB962C8B-B14F-4D97-AF65-F5344CB8AC3E}">
        <p14:creationId xmlns:p14="http://schemas.microsoft.com/office/powerpoint/2010/main" val="16444570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74873B-8779-44D5-86AD-5AEF295FDCE3}" type="datetimeFigureOut">
              <a:rPr lang="en-US" smtClean="0"/>
              <a:t>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3F1439-B58E-483E-AF02-3BF483909665}" type="slidenum">
              <a:rPr lang="en-US" smtClean="0"/>
              <a:t>‹#›</a:t>
            </a:fld>
            <a:endParaRPr lang="en-US"/>
          </a:p>
        </p:txBody>
      </p:sp>
    </p:spTree>
    <p:extLst>
      <p:ext uri="{BB962C8B-B14F-4D97-AF65-F5344CB8AC3E}">
        <p14:creationId xmlns:p14="http://schemas.microsoft.com/office/powerpoint/2010/main" val="32286694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74873B-8779-44D5-86AD-5AEF295FDCE3}" type="datetimeFigureOut">
              <a:rPr lang="en-US" smtClean="0"/>
              <a:t>1/6/2016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3F1439-B58E-483E-AF02-3BF483909665}" type="slidenum">
              <a:rPr lang="en-US" smtClean="0"/>
              <a:t>‹#›</a:t>
            </a:fld>
            <a:endParaRPr lang="en-US"/>
          </a:p>
        </p:txBody>
      </p:sp>
    </p:spTree>
    <p:extLst>
      <p:ext uri="{BB962C8B-B14F-4D97-AF65-F5344CB8AC3E}">
        <p14:creationId xmlns:p14="http://schemas.microsoft.com/office/powerpoint/2010/main" val="36777441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i="1" dirty="0"/>
          </a:p>
        </p:txBody>
      </p:sp>
      <p:sp>
        <p:nvSpPr>
          <p:cNvPr id="3" name="Subtitle 2"/>
          <p:cNvSpPr>
            <a:spLocks noGrp="1"/>
          </p:cNvSpPr>
          <p:nvPr>
            <p:ph type="subTitle" idx="1"/>
          </p:nvPr>
        </p:nvSpPr>
        <p:spPr/>
        <p:txBody>
          <a:bodyPr/>
          <a:lstStyle/>
          <a:p>
            <a:endParaRPr lang="en-US" dirty="0"/>
          </a:p>
        </p:txBody>
      </p:sp>
      <p:pic>
        <p:nvPicPr>
          <p:cNvPr id="1026" name="Picture 2" descr="http://hdpicturess.com/wp-content/uploads/anthem-ayn-rand-equality-7-2521-photograph-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58723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Georgia" panose="02040502050405020303" pitchFamily="18" charset="0"/>
              </a:rPr>
              <a:t>Collectivism</a:t>
            </a:r>
            <a:endParaRPr lang="en-US" b="1" dirty="0">
              <a:latin typeface="Georgia" panose="02040502050405020303" pitchFamily="18" charset="0"/>
            </a:endParaRPr>
          </a:p>
        </p:txBody>
      </p:sp>
      <p:sp>
        <p:nvSpPr>
          <p:cNvPr id="3" name="Content Placeholder 2"/>
          <p:cNvSpPr>
            <a:spLocks noGrp="1"/>
          </p:cNvSpPr>
          <p:nvPr>
            <p:ph idx="1"/>
          </p:nvPr>
        </p:nvSpPr>
        <p:spPr/>
        <p:txBody>
          <a:bodyPr/>
          <a:lstStyle/>
          <a:p>
            <a:pPr marL="0" indent="0">
              <a:buNone/>
            </a:pPr>
            <a:r>
              <a:rPr lang="en-US" dirty="0" smtClean="0">
                <a:latin typeface="Georgia" panose="02040502050405020303" pitchFamily="18" charset="0"/>
              </a:rPr>
              <a:t>Collectivism refers to an emphasis on collective rather than individual action or identity.</a:t>
            </a:r>
          </a:p>
          <a:p>
            <a:pPr marL="0" indent="0">
              <a:buNone/>
            </a:pPr>
            <a:endParaRPr lang="en-US" dirty="0">
              <a:latin typeface="Georgia" panose="02040502050405020303"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3429000"/>
            <a:ext cx="8610600" cy="2476500"/>
          </a:xfrm>
          <a:prstGeom prst="rect">
            <a:avLst/>
          </a:prstGeom>
        </p:spPr>
      </p:pic>
    </p:spTree>
    <p:extLst>
      <p:ext uri="{BB962C8B-B14F-4D97-AF65-F5344CB8AC3E}">
        <p14:creationId xmlns:p14="http://schemas.microsoft.com/office/powerpoint/2010/main" val="25086260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anose="02040502050405020303" pitchFamily="18" charset="0"/>
              </a:rPr>
              <a:t>Individualism	</a:t>
            </a:r>
            <a:endParaRPr lang="en-US" dirty="0">
              <a:latin typeface="Georgia" panose="02040502050405020303" pitchFamily="18" charset="0"/>
            </a:endParaRPr>
          </a:p>
        </p:txBody>
      </p:sp>
      <p:sp>
        <p:nvSpPr>
          <p:cNvPr id="3" name="Content Placeholder 2"/>
          <p:cNvSpPr>
            <a:spLocks noGrp="1"/>
          </p:cNvSpPr>
          <p:nvPr>
            <p:ph idx="1"/>
          </p:nvPr>
        </p:nvSpPr>
        <p:spPr/>
        <p:txBody>
          <a:bodyPr/>
          <a:lstStyle/>
          <a:p>
            <a:pPr marL="0" indent="0">
              <a:buNone/>
            </a:pPr>
            <a:r>
              <a:rPr lang="en-US" dirty="0" smtClean="0">
                <a:latin typeface="Georgia" panose="02040502050405020303" pitchFamily="18" charset="0"/>
              </a:rPr>
              <a:t> Individualism is the opposite of collectivism. Individualism focuses on individual action and identity.</a:t>
            </a:r>
          </a:p>
          <a:p>
            <a:pPr marL="0" indent="0">
              <a:buNone/>
            </a:pPr>
            <a:endParaRPr lang="en-US" dirty="0">
              <a:latin typeface="Georgia" panose="02040502050405020303"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 y="3200399"/>
            <a:ext cx="8013700" cy="3262745"/>
          </a:xfrm>
          <a:prstGeom prst="rect">
            <a:avLst/>
          </a:prstGeom>
        </p:spPr>
      </p:pic>
    </p:spTree>
    <p:extLst>
      <p:ext uri="{BB962C8B-B14F-4D97-AF65-F5344CB8AC3E}">
        <p14:creationId xmlns:p14="http://schemas.microsoft.com/office/powerpoint/2010/main" val="20682950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000" y="3609975"/>
            <a:ext cx="6581775" cy="3248025"/>
          </a:xfrm>
          <a:prstGeom prst="rect">
            <a:avLst/>
          </a:prstGeom>
        </p:spPr>
      </p:pic>
      <p:sp>
        <p:nvSpPr>
          <p:cNvPr id="2" name="Title 1"/>
          <p:cNvSpPr>
            <a:spLocks noGrp="1"/>
          </p:cNvSpPr>
          <p:nvPr>
            <p:ph type="title"/>
          </p:nvPr>
        </p:nvSpPr>
        <p:spPr>
          <a:xfrm>
            <a:off x="457200" y="274638"/>
            <a:ext cx="8229600" cy="715962"/>
          </a:xfrm>
        </p:spPr>
        <p:txBody>
          <a:bodyPr>
            <a:normAutofit fontScale="90000"/>
          </a:bodyPr>
          <a:lstStyle/>
          <a:p>
            <a:r>
              <a:rPr lang="en-US" dirty="0" smtClean="0">
                <a:latin typeface="Georgia" panose="02040502050405020303" pitchFamily="18" charset="0"/>
              </a:rPr>
              <a:t>Conformity</a:t>
            </a:r>
            <a:endParaRPr lang="en-US" dirty="0">
              <a:latin typeface="Georgia" panose="02040502050405020303" pitchFamily="18" charset="0"/>
            </a:endParaRPr>
          </a:p>
        </p:txBody>
      </p:sp>
      <p:sp>
        <p:nvSpPr>
          <p:cNvPr id="3" name="Content Placeholder 2"/>
          <p:cNvSpPr>
            <a:spLocks noGrp="1"/>
          </p:cNvSpPr>
          <p:nvPr>
            <p:ph idx="1"/>
          </p:nvPr>
        </p:nvSpPr>
        <p:spPr>
          <a:xfrm>
            <a:off x="457200" y="609600"/>
            <a:ext cx="8229600" cy="4419601"/>
          </a:xfrm>
        </p:spPr>
        <p:txBody>
          <a:bodyPr/>
          <a:lstStyle/>
          <a:p>
            <a:pPr marL="0" indent="0">
              <a:buNone/>
            </a:pPr>
            <a:endParaRPr lang="en-US" dirty="0" smtClean="0">
              <a:latin typeface="Georgia" panose="02040502050405020303" pitchFamily="18" charset="0"/>
            </a:endParaRPr>
          </a:p>
          <a:p>
            <a:pPr marL="0" indent="0">
              <a:buNone/>
            </a:pPr>
            <a:r>
              <a:rPr lang="en-US" dirty="0" smtClean="0">
                <a:latin typeface="Georgia" panose="02040502050405020303" pitchFamily="18" charset="0"/>
              </a:rPr>
              <a:t>The theme of conformity is closely related to the theme of individuality. To conform means to be similar or identical, or to be obedient or compliant. School uniforms can be an example of conformity:</a:t>
            </a:r>
          </a:p>
          <a:p>
            <a:pPr marL="0" indent="0">
              <a:buNone/>
            </a:pPr>
            <a:endParaRPr lang="en-US" dirty="0">
              <a:latin typeface="Georgia" panose="02040502050405020303" pitchFamily="18" charset="0"/>
            </a:endParaRPr>
          </a:p>
        </p:txBody>
      </p:sp>
    </p:spTree>
    <p:extLst>
      <p:ext uri="{BB962C8B-B14F-4D97-AF65-F5344CB8AC3E}">
        <p14:creationId xmlns:p14="http://schemas.microsoft.com/office/powerpoint/2010/main" val="1530752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anose="02040502050405020303" pitchFamily="18" charset="0"/>
              </a:rPr>
              <a:t>Equality</a:t>
            </a:r>
            <a:endParaRPr lang="en-US" dirty="0">
              <a:latin typeface="Georgia" panose="02040502050405020303" pitchFamily="18" charset="0"/>
            </a:endParaRPr>
          </a:p>
        </p:txBody>
      </p:sp>
      <p:sp>
        <p:nvSpPr>
          <p:cNvPr id="3" name="Content Placeholder 2"/>
          <p:cNvSpPr>
            <a:spLocks noGrp="1"/>
          </p:cNvSpPr>
          <p:nvPr>
            <p:ph idx="1"/>
          </p:nvPr>
        </p:nvSpPr>
        <p:spPr/>
        <p:txBody>
          <a:bodyPr/>
          <a:lstStyle/>
          <a:p>
            <a:pPr marL="0" indent="0">
              <a:buNone/>
            </a:pPr>
            <a:r>
              <a:rPr lang="en-US" dirty="0" smtClean="0">
                <a:latin typeface="Georgia" panose="02040502050405020303" pitchFamily="18" charset="0"/>
              </a:rPr>
              <a:t> Equality is the final theme within Anthem that we will discuss. Equality occurs when things are like (the same) in status, quality, nature, etc.</a:t>
            </a:r>
          </a:p>
          <a:p>
            <a:pPr marL="0" indent="0">
              <a:buNone/>
            </a:pPr>
            <a:endParaRPr lang="en-US" dirty="0">
              <a:latin typeface="Georgia" panose="02040502050405020303"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000" y="1981200"/>
            <a:ext cx="6858000" cy="6858000"/>
          </a:xfrm>
          <a:prstGeom prst="rect">
            <a:avLst/>
          </a:prstGeom>
        </p:spPr>
      </p:pic>
    </p:spTree>
    <p:extLst>
      <p:ext uri="{BB962C8B-B14F-4D97-AF65-F5344CB8AC3E}">
        <p14:creationId xmlns:p14="http://schemas.microsoft.com/office/powerpoint/2010/main" val="38427992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anose="02040502050405020303" pitchFamily="18" charset="0"/>
              </a:rPr>
              <a:t>Your Thoughts:</a:t>
            </a:r>
            <a:endParaRPr lang="en-US" dirty="0">
              <a:latin typeface="Georgia" panose="02040502050405020303" pitchFamily="18" charset="0"/>
            </a:endParaRPr>
          </a:p>
        </p:txBody>
      </p:sp>
      <p:sp>
        <p:nvSpPr>
          <p:cNvPr id="3" name="Content Placeholder 2"/>
          <p:cNvSpPr>
            <a:spLocks noGrp="1"/>
          </p:cNvSpPr>
          <p:nvPr>
            <p:ph idx="1"/>
          </p:nvPr>
        </p:nvSpPr>
        <p:spPr/>
        <p:txBody>
          <a:bodyPr/>
          <a:lstStyle/>
          <a:p>
            <a:pPr marL="0" indent="0" algn="ctr">
              <a:buNone/>
            </a:pPr>
            <a:r>
              <a:rPr lang="en-US" dirty="0" smtClean="0">
                <a:latin typeface="Georgia" panose="02040502050405020303" pitchFamily="18" charset="0"/>
              </a:rPr>
              <a:t>Can equality ever truly exist?</a:t>
            </a:r>
          </a:p>
          <a:p>
            <a:pPr marL="0" indent="0" algn="ctr">
              <a:buNone/>
            </a:pPr>
            <a:endParaRPr lang="en-US" dirty="0" smtClean="0">
              <a:latin typeface="Georgia" panose="02040502050405020303" pitchFamily="18" charset="0"/>
            </a:endParaRPr>
          </a:p>
          <a:p>
            <a:pPr marL="0" indent="0" algn="ctr">
              <a:buNone/>
            </a:pPr>
            <a:r>
              <a:rPr lang="en-US" dirty="0" smtClean="0">
                <a:latin typeface="Georgia" panose="02040502050405020303" pitchFamily="18" charset="0"/>
              </a:rPr>
              <a:t>Why or why not?</a:t>
            </a:r>
            <a:endParaRPr lang="en-US" dirty="0">
              <a:latin typeface="Georgia" panose="02040502050405020303" pitchFamily="18" charset="0"/>
            </a:endParaRPr>
          </a:p>
        </p:txBody>
      </p:sp>
    </p:spTree>
    <p:extLst>
      <p:ext uri="{BB962C8B-B14F-4D97-AF65-F5344CB8AC3E}">
        <p14:creationId xmlns:p14="http://schemas.microsoft.com/office/powerpoint/2010/main" val="10551463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err="1" smtClean="0">
                <a:latin typeface="Georgia" panose="02040502050405020303" pitchFamily="18" charset="0"/>
              </a:rPr>
              <a:t>Ayn</a:t>
            </a:r>
            <a:r>
              <a:rPr lang="en-US" sz="6000" dirty="0" smtClean="0">
                <a:latin typeface="Georgia" panose="02040502050405020303" pitchFamily="18" charset="0"/>
              </a:rPr>
              <a:t> Rand</a:t>
            </a:r>
            <a:endParaRPr lang="en-US" sz="6000" dirty="0">
              <a:latin typeface="Georgia" panose="02040502050405020303" pitchFamily="18" charset="0"/>
            </a:endParaRPr>
          </a:p>
        </p:txBody>
      </p:sp>
      <p:sp>
        <p:nvSpPr>
          <p:cNvPr id="3" name="Content Placeholder 2"/>
          <p:cNvSpPr>
            <a:spLocks noGrp="1"/>
          </p:cNvSpPr>
          <p:nvPr>
            <p:ph idx="1"/>
          </p:nvPr>
        </p:nvSpPr>
        <p:spPr/>
        <p:txBody>
          <a:bodyPr/>
          <a:lstStyle/>
          <a:p>
            <a:endParaRPr lang="en-US" dirty="0"/>
          </a:p>
        </p:txBody>
      </p:sp>
      <p:pic>
        <p:nvPicPr>
          <p:cNvPr id="2050" name="Picture 2" descr="http://thefederalist.com/wp-content/uploads/2015/07/aynran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524000"/>
            <a:ext cx="8229600" cy="44159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25749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7937"/>
            <a:ext cx="9144000" cy="6850063"/>
          </a:xfrm>
          <a:prstGeom prst="rect">
            <a:avLst/>
          </a:prstGeom>
        </p:spPr>
      </p:pic>
      <p:sp>
        <p:nvSpPr>
          <p:cNvPr id="2" name="Title 1"/>
          <p:cNvSpPr>
            <a:spLocks noGrp="1"/>
          </p:cNvSpPr>
          <p:nvPr>
            <p:ph type="title"/>
          </p:nvPr>
        </p:nvSpPr>
        <p:spPr/>
        <p:txBody>
          <a:bodyPr/>
          <a:lstStyle/>
          <a:p>
            <a:r>
              <a:rPr lang="en-US" dirty="0" smtClean="0">
                <a:latin typeface="Georgia" panose="02040502050405020303" pitchFamily="18" charset="0"/>
              </a:rPr>
              <a:t>Early Life</a:t>
            </a:r>
            <a:endParaRPr lang="en-US" dirty="0">
              <a:latin typeface="Georgia" panose="02040502050405020303" pitchFamily="18" charset="0"/>
            </a:endParaRPr>
          </a:p>
        </p:txBody>
      </p:sp>
      <p:sp>
        <p:nvSpPr>
          <p:cNvPr id="3" name="Content Placeholder 2"/>
          <p:cNvSpPr>
            <a:spLocks noGrp="1"/>
          </p:cNvSpPr>
          <p:nvPr>
            <p:ph idx="1"/>
          </p:nvPr>
        </p:nvSpPr>
        <p:spPr>
          <a:xfrm>
            <a:off x="457200" y="1600200"/>
            <a:ext cx="8229600" cy="5257800"/>
          </a:xfrm>
        </p:spPr>
        <p:txBody>
          <a:bodyPr>
            <a:noAutofit/>
          </a:bodyPr>
          <a:lstStyle/>
          <a:p>
            <a:pPr>
              <a:buFont typeface="Arial" charset="0"/>
              <a:buChar char="•"/>
            </a:pPr>
            <a:r>
              <a:rPr lang="en-US" dirty="0" err="1" smtClean="0">
                <a:solidFill>
                  <a:schemeClr val="bg2"/>
                </a:solidFill>
                <a:latin typeface="Georgia" panose="02040502050405020303" pitchFamily="18" charset="0"/>
              </a:rPr>
              <a:t>Ayn</a:t>
            </a:r>
            <a:r>
              <a:rPr lang="en-US" dirty="0" smtClean="0">
                <a:solidFill>
                  <a:schemeClr val="bg2"/>
                </a:solidFill>
                <a:latin typeface="Georgia" panose="02040502050405020303" pitchFamily="18" charset="0"/>
              </a:rPr>
              <a:t> Rand was born in St. Petersburg, Russia, in 1905</a:t>
            </a:r>
          </a:p>
          <a:p>
            <a:pPr>
              <a:buFont typeface="Arial" charset="0"/>
              <a:buChar char="•"/>
            </a:pPr>
            <a:r>
              <a:rPr lang="en-US" dirty="0" smtClean="0">
                <a:solidFill>
                  <a:schemeClr val="bg2"/>
                </a:solidFill>
                <a:latin typeface="Georgia" panose="02040502050405020303" pitchFamily="18" charset="0"/>
              </a:rPr>
              <a:t>She was born to an upper-middle class family</a:t>
            </a:r>
          </a:p>
          <a:p>
            <a:pPr>
              <a:buFont typeface="Arial" charset="0"/>
              <a:buChar char="•"/>
            </a:pPr>
            <a:r>
              <a:rPr lang="en-US" dirty="0" smtClean="0">
                <a:solidFill>
                  <a:schemeClr val="bg2"/>
                </a:solidFill>
                <a:latin typeface="Georgia" panose="02040502050405020303" pitchFamily="18" charset="0"/>
              </a:rPr>
              <a:t>Her father owned a pharmacy</a:t>
            </a:r>
          </a:p>
          <a:p>
            <a:pPr>
              <a:buFont typeface="Arial" charset="0"/>
              <a:buChar char="•"/>
            </a:pPr>
            <a:r>
              <a:rPr lang="en-US" dirty="0" smtClean="0">
                <a:solidFill>
                  <a:schemeClr val="bg2"/>
                </a:solidFill>
                <a:latin typeface="Georgia" panose="02040502050405020303" pitchFamily="18" charset="0"/>
              </a:rPr>
              <a:t>Rand was a bright child and taught herself to read</a:t>
            </a:r>
          </a:p>
          <a:p>
            <a:pPr>
              <a:buFont typeface="Arial" charset="0"/>
              <a:buChar char="•"/>
            </a:pPr>
            <a:r>
              <a:rPr lang="en-US" dirty="0" smtClean="0">
                <a:solidFill>
                  <a:schemeClr val="bg2"/>
                </a:solidFill>
                <a:latin typeface="Georgia" panose="02040502050405020303" pitchFamily="18" charset="0"/>
              </a:rPr>
              <a:t>By the age of 9, she had decided she would become a writer</a:t>
            </a:r>
            <a:endParaRPr lang="en-US" dirty="0">
              <a:solidFill>
                <a:schemeClr val="bg2"/>
              </a:solidFill>
              <a:latin typeface="Georgia" panose="02040502050405020303" pitchFamily="18" charset="0"/>
            </a:endParaRPr>
          </a:p>
        </p:txBody>
      </p:sp>
      <p:sp>
        <p:nvSpPr>
          <p:cNvPr id="5" name="AutoShape 2" descr="Image result for st. petersburg russi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4" descr="Image result for st. petersburg russia"/>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6" descr="Image result for st. petersburg russia"/>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AutoShape 8" descr="Image result for st. petersburg russia"/>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537096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5418"/>
            <a:ext cx="8229600" cy="1752600"/>
          </a:xfrm>
        </p:spPr>
        <p:txBody>
          <a:bodyPr>
            <a:normAutofit/>
          </a:bodyPr>
          <a:lstStyle/>
          <a:p>
            <a:r>
              <a:rPr lang="en-US" sz="3000" b="1" dirty="0" smtClean="0">
                <a:solidFill>
                  <a:srgbClr val="C00000"/>
                </a:solidFill>
                <a:latin typeface="Georgia" panose="02040502050405020303" pitchFamily="18" charset="0"/>
              </a:rPr>
              <a:t>The Russian Revolution of 1917</a:t>
            </a:r>
            <a:br>
              <a:rPr lang="en-US" sz="3000" b="1" dirty="0" smtClean="0">
                <a:solidFill>
                  <a:srgbClr val="C00000"/>
                </a:solidFill>
                <a:latin typeface="Georgia" panose="02040502050405020303" pitchFamily="18" charset="0"/>
              </a:rPr>
            </a:br>
            <a:r>
              <a:rPr lang="en-US" sz="3000" b="1" dirty="0" smtClean="0">
                <a:solidFill>
                  <a:srgbClr val="C00000"/>
                </a:solidFill>
                <a:latin typeface="Georgia" panose="02040502050405020303" pitchFamily="18" charset="0"/>
              </a:rPr>
              <a:t>and</a:t>
            </a:r>
            <a:br>
              <a:rPr lang="en-US" sz="3000" b="1" dirty="0" smtClean="0">
                <a:solidFill>
                  <a:srgbClr val="C00000"/>
                </a:solidFill>
                <a:latin typeface="Georgia" panose="02040502050405020303" pitchFamily="18" charset="0"/>
              </a:rPr>
            </a:br>
            <a:r>
              <a:rPr lang="en-US" sz="3000" b="1" dirty="0" smtClean="0">
                <a:solidFill>
                  <a:srgbClr val="C00000"/>
                </a:solidFill>
                <a:latin typeface="Georgia" panose="02040502050405020303" pitchFamily="18" charset="0"/>
              </a:rPr>
              <a:t>The Bolshevik Revolution</a:t>
            </a:r>
            <a:endParaRPr lang="en-US" sz="3000" b="1" dirty="0">
              <a:solidFill>
                <a:srgbClr val="C00000"/>
              </a:solidFill>
              <a:latin typeface="Georgia" panose="02040502050405020303" pitchFamily="18" charset="0"/>
            </a:endParaRPr>
          </a:p>
        </p:txBody>
      </p:sp>
      <p:sp>
        <p:nvSpPr>
          <p:cNvPr id="3" name="Content Placeholder 2"/>
          <p:cNvSpPr>
            <a:spLocks noGrp="1"/>
          </p:cNvSpPr>
          <p:nvPr>
            <p:ph idx="1"/>
          </p:nvPr>
        </p:nvSpPr>
        <p:spPr>
          <a:xfrm>
            <a:off x="457200" y="2286000"/>
            <a:ext cx="8229600" cy="4419600"/>
          </a:xfrm>
        </p:spPr>
        <p:txBody>
          <a:bodyPr>
            <a:normAutofit lnSpcReduction="10000"/>
          </a:bodyPr>
          <a:lstStyle/>
          <a:p>
            <a:r>
              <a:rPr lang="en-US" b="1" dirty="0" smtClean="0"/>
              <a:t>Prior to the revolutions of 1917, Russia was a monarchy with Czar (Tsar) Nicolas II as its  leader.</a:t>
            </a:r>
          </a:p>
          <a:p>
            <a:r>
              <a:rPr lang="en-US" b="1" dirty="0" smtClean="0"/>
              <a:t>Russia’s economy was in crisis, people were starving, massive casualties had been suffered during WWI and the government was corrupt.</a:t>
            </a:r>
          </a:p>
          <a:p>
            <a:r>
              <a:rPr lang="en-US" b="1" dirty="0" smtClean="0"/>
              <a:t>In March of 1917, angry and hungry Russians took to the streets of St. Petersburg.</a:t>
            </a:r>
            <a:endParaRPr lang="en-US" b="1" dirty="0"/>
          </a:p>
        </p:txBody>
      </p:sp>
    </p:spTree>
    <p:extLst>
      <p:ext uri="{BB962C8B-B14F-4D97-AF65-F5344CB8AC3E}">
        <p14:creationId xmlns:p14="http://schemas.microsoft.com/office/powerpoint/2010/main" val="853325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782" y="-1019174"/>
            <a:ext cx="9123218" cy="4248150"/>
          </a:xfr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94018" y="3228976"/>
            <a:ext cx="5029200" cy="3629024"/>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3228976"/>
            <a:ext cx="4724399" cy="3629024"/>
          </a:xfrm>
          <a:prstGeom prst="rect">
            <a:avLst/>
          </a:prstGeom>
        </p:spPr>
      </p:pic>
    </p:spTree>
    <p:extLst>
      <p:ext uri="{BB962C8B-B14F-4D97-AF65-F5344CB8AC3E}">
        <p14:creationId xmlns:p14="http://schemas.microsoft.com/office/powerpoint/2010/main" val="31026366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a:solidFill>
                  <a:srgbClr val="C00000"/>
                </a:solidFill>
                <a:latin typeface="Georgia" panose="02040502050405020303" pitchFamily="18" charset="0"/>
              </a:rPr>
              <a:t>The Russian Revolution of 1917</a:t>
            </a:r>
            <a:br>
              <a:rPr lang="en-US" sz="4000" b="1" dirty="0">
                <a:solidFill>
                  <a:srgbClr val="C00000"/>
                </a:solidFill>
                <a:latin typeface="Georgia" panose="02040502050405020303" pitchFamily="18" charset="0"/>
              </a:rPr>
            </a:br>
            <a:r>
              <a:rPr lang="en-US" sz="4000" b="1" dirty="0">
                <a:solidFill>
                  <a:srgbClr val="C00000"/>
                </a:solidFill>
                <a:latin typeface="Georgia" panose="02040502050405020303" pitchFamily="18" charset="0"/>
              </a:rPr>
              <a:t>and</a:t>
            </a:r>
            <a:br>
              <a:rPr lang="en-US" sz="4000" b="1" dirty="0">
                <a:solidFill>
                  <a:srgbClr val="C00000"/>
                </a:solidFill>
                <a:latin typeface="Georgia" panose="02040502050405020303" pitchFamily="18" charset="0"/>
              </a:rPr>
            </a:br>
            <a:r>
              <a:rPr lang="en-US" sz="4000" b="1" dirty="0">
                <a:solidFill>
                  <a:srgbClr val="C00000"/>
                </a:solidFill>
                <a:latin typeface="Georgia" panose="02040502050405020303" pitchFamily="18" charset="0"/>
              </a:rPr>
              <a:t>The Bolshevik Revolution</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Soon after the February Revolution, the Bolshevik Revolution took place</a:t>
            </a:r>
          </a:p>
          <a:p>
            <a:r>
              <a:rPr lang="en-US" dirty="0" smtClean="0"/>
              <a:t>The Bolsheviks, led by Lenin, were a small group whose philosophy was based on Karl Marx’s </a:t>
            </a:r>
            <a:r>
              <a:rPr lang="en-US" i="1" dirty="0" smtClean="0"/>
              <a:t>Communist Manifesto</a:t>
            </a:r>
            <a:endParaRPr lang="en-US" dirty="0" smtClean="0"/>
          </a:p>
          <a:p>
            <a:r>
              <a:rPr lang="en-US" dirty="0" smtClean="0"/>
              <a:t>After realizing that they did not have enough support to be able to rule without sharing power in a parliamentary government, the Bolsheviks declared themselves a dictatorship.</a:t>
            </a:r>
          </a:p>
          <a:p>
            <a:r>
              <a:rPr lang="en-US" dirty="0" smtClean="0"/>
              <a:t>As a result of the revolutions, Rand’s father lost his pharmacy and the family faced near starvation.</a:t>
            </a:r>
          </a:p>
        </p:txBody>
      </p:sp>
    </p:spTree>
    <p:extLst>
      <p:ext uri="{BB962C8B-B14F-4D97-AF65-F5344CB8AC3E}">
        <p14:creationId xmlns:p14="http://schemas.microsoft.com/office/powerpoint/2010/main" val="18779516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Immigration to The United States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Rand learned about the United States during her final year of high school and fell in love with its democratic ideologies and capitalist society.</a:t>
            </a:r>
          </a:p>
          <a:p>
            <a:r>
              <a:rPr lang="en-US" dirty="0" smtClean="0"/>
              <a:t>In 1925, Rand asked for permission to visit relatives in the United States and never returned to the Soviet Union.</a:t>
            </a:r>
          </a:p>
          <a:p>
            <a:r>
              <a:rPr lang="en-US" dirty="0" smtClean="0"/>
              <a:t>She would eventually become employed in Hollywood and would work on films, as well as on novels and developing her philosophy of Objectivism.  </a:t>
            </a:r>
            <a:endParaRPr lang="en-US" dirty="0"/>
          </a:p>
        </p:txBody>
      </p:sp>
    </p:spTree>
    <p:extLst>
      <p:ext uri="{BB962C8B-B14F-4D97-AF65-F5344CB8AC3E}">
        <p14:creationId xmlns:p14="http://schemas.microsoft.com/office/powerpoint/2010/main" val="11224024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636" y="20782"/>
            <a:ext cx="2857500" cy="1781175"/>
          </a:xfrm>
          <a:prstGeom prst="rect">
            <a:avLst/>
          </a:prstGeom>
        </p:spPr>
      </p:pic>
      <p:sp>
        <p:nvSpPr>
          <p:cNvPr id="2" name="Title 1"/>
          <p:cNvSpPr>
            <a:spLocks noGrp="1"/>
          </p:cNvSpPr>
          <p:nvPr>
            <p:ph type="title"/>
          </p:nvPr>
        </p:nvSpPr>
        <p:spPr/>
        <p:txBody>
          <a:bodyPr/>
          <a:lstStyle/>
          <a:p>
            <a:r>
              <a:rPr lang="en-US" dirty="0" smtClean="0">
                <a:latin typeface="Georgia" panose="02040502050405020303" pitchFamily="18" charset="0"/>
              </a:rPr>
              <a:t>Impacts of Life on Art</a:t>
            </a:r>
            <a:endParaRPr lang="en-US" dirty="0">
              <a:latin typeface="Georgia" panose="02040502050405020303" pitchFamily="18" charset="0"/>
            </a:endParaRPr>
          </a:p>
        </p:txBody>
      </p:sp>
      <p:sp>
        <p:nvSpPr>
          <p:cNvPr id="3" name="Content Placeholder 2"/>
          <p:cNvSpPr>
            <a:spLocks noGrp="1"/>
          </p:cNvSpPr>
          <p:nvPr>
            <p:ph idx="1"/>
          </p:nvPr>
        </p:nvSpPr>
        <p:spPr>
          <a:xfrm>
            <a:off x="457200" y="2057400"/>
            <a:ext cx="8229600" cy="4525963"/>
          </a:xfrm>
        </p:spPr>
        <p:txBody>
          <a:bodyPr>
            <a:normAutofit fontScale="77500" lnSpcReduction="20000"/>
          </a:bodyPr>
          <a:lstStyle/>
          <a:p>
            <a:endParaRPr lang="en-US" dirty="0" smtClean="0">
              <a:latin typeface="Georgia" panose="02040502050405020303" pitchFamily="18" charset="0"/>
            </a:endParaRPr>
          </a:p>
          <a:p>
            <a:r>
              <a:rPr lang="en-US" sz="3700" dirty="0" smtClean="0">
                <a:latin typeface="Georgia" panose="02040502050405020303" pitchFamily="18" charset="0"/>
              </a:rPr>
              <a:t>The Soviet Union was a Communist country</a:t>
            </a:r>
          </a:p>
          <a:p>
            <a:pPr marL="0" indent="0">
              <a:buNone/>
            </a:pPr>
            <a:endParaRPr lang="en-US" sz="3700" dirty="0" smtClean="0">
              <a:latin typeface="Georgia" panose="02040502050405020303" pitchFamily="18" charset="0"/>
            </a:endParaRPr>
          </a:p>
          <a:p>
            <a:r>
              <a:rPr lang="en-US" sz="3700" dirty="0" smtClean="0">
                <a:latin typeface="Georgia" panose="02040502050405020303" pitchFamily="18" charset="0"/>
              </a:rPr>
              <a:t>According to the Merriam-Webster Dictionary, communism is a government system in which goods are owned in common and are available to all as needed</a:t>
            </a:r>
          </a:p>
          <a:p>
            <a:endParaRPr lang="en-US" sz="3700" dirty="0" smtClean="0">
              <a:latin typeface="Georgia" panose="02040502050405020303" pitchFamily="18" charset="0"/>
            </a:endParaRPr>
          </a:p>
          <a:p>
            <a:r>
              <a:rPr lang="en-US" sz="3700" dirty="0" smtClean="0">
                <a:latin typeface="Georgia" panose="02040502050405020303" pitchFamily="18" charset="0"/>
              </a:rPr>
              <a:t>Rand opposed communism heavily. She believed in the rights of the individual, and despised the collectivist society of Russia. </a:t>
            </a:r>
          </a:p>
          <a:p>
            <a:pPr marL="0" indent="0">
              <a:buNone/>
            </a:pPr>
            <a:endParaRPr lang="en-US" sz="3700" dirty="0" smtClean="0">
              <a:latin typeface="Georgia" panose="02040502050405020303" pitchFamily="18" charset="0"/>
            </a:endParaRPr>
          </a:p>
        </p:txBody>
      </p:sp>
    </p:spTree>
    <p:extLst>
      <p:ext uri="{BB962C8B-B14F-4D97-AF65-F5344CB8AC3E}">
        <p14:creationId xmlns:p14="http://schemas.microsoft.com/office/powerpoint/2010/main" val="32847877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anose="02040502050405020303" pitchFamily="18" charset="0"/>
              </a:rPr>
              <a:t>Four Major Themes in </a:t>
            </a:r>
            <a:r>
              <a:rPr lang="en-US" i="1" dirty="0" smtClean="0">
                <a:latin typeface="Georgia" panose="02040502050405020303" pitchFamily="18" charset="0"/>
              </a:rPr>
              <a:t>Anthem</a:t>
            </a:r>
            <a:endParaRPr lang="en-US" dirty="0">
              <a:latin typeface="Georgia" panose="02040502050405020303" pitchFamily="18" charset="0"/>
            </a:endParaRPr>
          </a:p>
        </p:txBody>
      </p:sp>
      <p:sp>
        <p:nvSpPr>
          <p:cNvPr id="3" name="Content Placeholder 2"/>
          <p:cNvSpPr>
            <a:spLocks noGrp="1"/>
          </p:cNvSpPr>
          <p:nvPr>
            <p:ph idx="1"/>
          </p:nvPr>
        </p:nvSpPr>
        <p:spPr/>
        <p:txBody>
          <a:bodyPr/>
          <a:lstStyle/>
          <a:p>
            <a:pPr marL="0" indent="0" algn="ctr">
              <a:buNone/>
            </a:pPr>
            <a:r>
              <a:rPr lang="en-US" dirty="0" smtClean="0">
                <a:latin typeface="Georgia" panose="02040502050405020303" pitchFamily="18" charset="0"/>
              </a:rPr>
              <a:t>We will </a:t>
            </a:r>
            <a:r>
              <a:rPr lang="en-US" dirty="0" err="1" smtClean="0">
                <a:latin typeface="Georgia" panose="02040502050405020303" pitchFamily="18" charset="0"/>
              </a:rPr>
              <a:t>disuss</a:t>
            </a:r>
            <a:r>
              <a:rPr lang="en-US" dirty="0" smtClean="0">
                <a:latin typeface="Georgia" panose="02040502050405020303" pitchFamily="18" charset="0"/>
              </a:rPr>
              <a:t> four major themes as we read Anthem: </a:t>
            </a:r>
          </a:p>
          <a:p>
            <a:r>
              <a:rPr lang="en-US" dirty="0" smtClean="0">
                <a:latin typeface="Georgia" panose="02040502050405020303" pitchFamily="18" charset="0"/>
              </a:rPr>
              <a:t>Collectivism </a:t>
            </a:r>
          </a:p>
          <a:p>
            <a:r>
              <a:rPr lang="en-US" dirty="0" smtClean="0">
                <a:latin typeface="Georgia" panose="02040502050405020303" pitchFamily="18" charset="0"/>
              </a:rPr>
              <a:t>Individualism </a:t>
            </a:r>
          </a:p>
          <a:p>
            <a:r>
              <a:rPr lang="en-US" dirty="0" smtClean="0">
                <a:latin typeface="Georgia" panose="02040502050405020303" pitchFamily="18" charset="0"/>
              </a:rPr>
              <a:t>Conformity </a:t>
            </a:r>
          </a:p>
          <a:p>
            <a:r>
              <a:rPr lang="en-US" dirty="0" smtClean="0">
                <a:latin typeface="Georgia" panose="02040502050405020303" pitchFamily="18" charset="0"/>
              </a:rPr>
              <a:t>Equality</a:t>
            </a:r>
            <a:endParaRPr lang="en-US" dirty="0">
              <a:latin typeface="Georgia" panose="02040502050405020303" pitchFamily="18" charset="0"/>
            </a:endParaRPr>
          </a:p>
        </p:txBody>
      </p:sp>
    </p:spTree>
    <p:extLst>
      <p:ext uri="{BB962C8B-B14F-4D97-AF65-F5344CB8AC3E}">
        <p14:creationId xmlns:p14="http://schemas.microsoft.com/office/powerpoint/2010/main" val="27406662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148</TotalTime>
  <Words>480</Words>
  <Application>Microsoft Office PowerPoint</Application>
  <PresentationFormat>On-screen Show (4:3)</PresentationFormat>
  <Paragraphs>46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Ayn Rand</vt:lpstr>
      <vt:lpstr>Early Life</vt:lpstr>
      <vt:lpstr>The Russian Revolution of 1917 and The Bolshevik Revolution</vt:lpstr>
      <vt:lpstr>PowerPoint Presentation</vt:lpstr>
      <vt:lpstr>The Russian Revolution of 1917 and The Bolshevik Revolution</vt:lpstr>
      <vt:lpstr>Immigration to The United States</vt:lpstr>
      <vt:lpstr>Impacts of Life on Art</vt:lpstr>
      <vt:lpstr>Four Major Themes in Anthem</vt:lpstr>
      <vt:lpstr>Collectivism</vt:lpstr>
      <vt:lpstr>Individualism </vt:lpstr>
      <vt:lpstr>Conformity</vt:lpstr>
      <vt:lpstr>Equality</vt:lpstr>
      <vt:lpstr>Your Thoughts:</vt:lpstr>
    </vt:vector>
  </TitlesOfParts>
  <Company>Miami-Dade County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Rebecchini, Melissa A.</dc:creator>
  <cp:lastModifiedBy>Rebecchini, Melissa A.</cp:lastModifiedBy>
  <cp:revision>16</cp:revision>
  <dcterms:created xsi:type="dcterms:W3CDTF">2016-01-06T14:40:22Z</dcterms:created>
  <dcterms:modified xsi:type="dcterms:W3CDTF">2016-01-06T17:08:43Z</dcterms:modified>
</cp:coreProperties>
</file>